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8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9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1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440" r:id="rId2"/>
    <p:sldId id="441" r:id="rId3"/>
    <p:sldId id="443" r:id="rId4"/>
    <p:sldId id="447" r:id="rId5"/>
    <p:sldId id="449" r:id="rId6"/>
    <p:sldId id="450" r:id="rId7"/>
    <p:sldId id="448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D8D4450-0BCC-4B98-85A8-171D6C3CA679}">
          <p14:sldIdLst>
            <p14:sldId id="440"/>
            <p14:sldId id="441"/>
            <p14:sldId id="443"/>
            <p14:sldId id="447"/>
            <p14:sldId id="449"/>
            <p14:sldId id="450"/>
            <p14:sldId id="448"/>
          </p14:sldIdLst>
        </p14:section>
        <p14:section name="Раздел без заголовка" id="{80069013-1F13-4B4D-AF9D-536E9EA66B07}">
          <p14:sldIdLst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3E"/>
    <a:srgbClr val="FF9900"/>
    <a:srgbClr val="FF9933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1885" autoAdjust="0"/>
  </p:normalViewPr>
  <p:slideViewPr>
    <p:cSldViewPr snapToGrid="0">
      <p:cViewPr>
        <p:scale>
          <a:sx n="100" d="100"/>
          <a:sy n="100" d="100"/>
        </p:scale>
        <p:origin x="-1140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Relationship Id="rId1" Type="http://schemas.openxmlformats.org/officeDocument/2006/relationships/image" Target="../media/image5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9;&#1057;%20&#1084;&#1072;&#1088;&#1090;%202024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1.2.Эффективность обмена </a:t>
            </a:r>
            <a:r>
              <a:rPr lang="ru-RU" dirty="0" smtClean="0"/>
              <a:t>информацией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 2024г.</a:t>
            </a:r>
            <a:r>
              <a:rPr lang="ru-RU" baseline="0" dirty="0" smtClean="0"/>
              <a:t> –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428-4C85-BAC6-51967C61675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28-4C85-BAC6-51967C61675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428-4C85-BAC6-51967C61675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28-4C85-BAC6-51967C616759}"/>
              </c:ext>
            </c:extLst>
          </c:dPt>
          <c:dLbls>
            <c:dLbl>
              <c:idx val="0"/>
              <c:layout>
                <c:manualLayout>
                  <c:x val="8.4994534747563757E-2"/>
                  <c:y val="1.5329694215189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428-4C85-BAC6-51967C616759}"/>
                </c:ext>
              </c:extLst>
            </c:dLbl>
            <c:dLbl>
              <c:idx val="1"/>
              <c:layout>
                <c:manualLayout>
                  <c:x val="-4.5337251111917172E-2"/>
                  <c:y val="-1.219935055803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428-4C85-BAC6-51967C616759}"/>
                </c:ext>
              </c:extLst>
            </c:dLbl>
            <c:dLbl>
              <c:idx val="2"/>
              <c:layout>
                <c:manualLayout>
                  <c:x val="1.3680171966784898E-2"/>
                  <c:y val="-2.3164543062933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28-4C85-BAC6-51967C616759}"/>
                </c:ext>
              </c:extLst>
            </c:dLbl>
            <c:dLbl>
              <c:idx val="3"/>
              <c:layout>
                <c:manualLayout>
                  <c:x val="-0.1473249475993057"/>
                  <c:y val="-5.2461670145896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Анализ!$A$13:$A$16</c:f>
              <c:strCache>
                <c:ptCount val="4"/>
                <c:pt idx="0">
                  <c:v>2 балла </c:v>
                </c:pt>
                <c:pt idx="1">
                  <c:v>3 балла </c:v>
                </c:pt>
                <c:pt idx="2">
                  <c:v>4 балла </c:v>
                </c:pt>
                <c:pt idx="3">
                  <c:v>5 баллов</c:v>
                </c:pt>
              </c:strCache>
            </c:strRef>
          </c:cat>
          <c:val>
            <c:numRef>
              <c:f>Анализ!$C$13:$C$16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28-4C85-BAC6-51967C616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2.5.Обеспечение в вузе социальной </a:t>
            </a:r>
            <a:r>
              <a:rPr lang="ru-RU" dirty="0" smtClean="0"/>
              <a:t>защиты 98,5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98%</a:t>
            </a:r>
            <a:endParaRPr lang="ru-RU" dirty="0"/>
          </a:p>
        </c:rich>
      </c:tx>
      <c:layout>
        <c:manualLayout>
          <c:xMode val="edge"/>
          <c:yMode val="edge"/>
          <c:x val="0.11878253525657517"/>
          <c:y val="2.23235376819313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  <a:ln w="57150">
              <a:solidFill>
                <a:schemeClr val="accent4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FA-4023-829D-DADF0B2A3FF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F7D-8A45-A664-3A878A7A8A0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F7D-8A45-A664-3A878A7A8A0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57150">
                <a:solidFill>
                  <a:schemeClr val="accent4">
                    <a:lumMod val="75000"/>
                  </a:schemeClr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FA-4023-829D-DADF0B2A3FF5}"/>
              </c:ext>
            </c:extLst>
          </c:dPt>
          <c:dLbls>
            <c:dLbl>
              <c:idx val="1"/>
              <c:layout>
                <c:manualLayout>
                  <c:x val="5.3292787206578648E-3"/>
                  <c:y val="-7.3564720873638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7D-8A45-A664-3A878A7A8A0A}"/>
                </c:ext>
              </c:extLst>
            </c:dLbl>
            <c:dLbl>
              <c:idx val="2"/>
              <c:layout>
                <c:manualLayout>
                  <c:x val="-3.0527810818768587E-3"/>
                  <c:y val="-1.5393510260799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F7D-8A45-A664-3A878A7A8A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Анализ!$A$62:$A$66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Анализ!$C$62:$C$66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7D-8A45-A664-3A878A7A8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195904"/>
        <c:axId val="121197696"/>
      </c:barChart>
      <c:catAx>
        <c:axId val="121195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21197696"/>
        <c:crosses val="autoZero"/>
        <c:auto val="1"/>
        <c:lblAlgn val="ctr"/>
        <c:lblOffset val="100"/>
        <c:noMultiLvlLbl val="0"/>
      </c:catAx>
      <c:valAx>
        <c:axId val="121197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195904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3.1.Разработка и реализация планов повышения квалификации преподавателей </a:t>
            </a:r>
            <a:r>
              <a:rPr lang="ru-RU" dirty="0" smtClean="0"/>
              <a:t>вуза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91,8%</a:t>
            </a:r>
            <a:endParaRPr lang="ru-RU" dirty="0"/>
          </a:p>
        </c:rich>
      </c:tx>
      <c:layout>
        <c:manualLayout>
          <c:xMode val="edge"/>
          <c:yMode val="edge"/>
          <c:x val="0.13515966754155731"/>
          <c:y val="6.944444444444444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Анализ!$A$68:$A$72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Анализ!$C$68:$C$72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275136"/>
        <c:axId val="121276672"/>
        <c:axId val="0"/>
      </c:bar3DChart>
      <c:catAx>
        <c:axId val="12127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276672"/>
        <c:crosses val="autoZero"/>
        <c:auto val="1"/>
        <c:lblAlgn val="ctr"/>
        <c:lblOffset val="100"/>
        <c:noMultiLvlLbl val="0"/>
      </c:catAx>
      <c:valAx>
        <c:axId val="12127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275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3.2.Возможность </a:t>
            </a:r>
            <a:r>
              <a:rPr lang="ru-RU" dirty="0" smtClean="0"/>
              <a:t>самореализации 98,5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Анализ!$A$74:$A$78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Анализ!$C$74:$C$78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65-FE48-ACE0-7DC7D1107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302400"/>
        <c:axId val="121377920"/>
        <c:axId val="0"/>
      </c:bar3DChart>
      <c:catAx>
        <c:axId val="121302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377920"/>
        <c:crosses val="autoZero"/>
        <c:auto val="1"/>
        <c:lblAlgn val="ctr"/>
        <c:lblOffset val="100"/>
        <c:noMultiLvlLbl val="0"/>
      </c:catAx>
      <c:valAx>
        <c:axId val="121377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30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3.3.Обучение педагогическим </a:t>
            </a:r>
            <a:r>
              <a:rPr lang="ru-RU" dirty="0" smtClean="0"/>
              <a:t>новациям 98,5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91,8%</a:t>
            </a:r>
            <a:endParaRPr lang="ru-RU" dirty="0"/>
          </a:p>
        </c:rich>
      </c:tx>
      <c:layout>
        <c:manualLayout>
          <c:xMode val="edge"/>
          <c:yMode val="edge"/>
          <c:x val="0.13969350963654895"/>
          <c:y val="2.941175335349955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3">
                  <a:shade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F9-B64F-9658-D03A4E26EE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F9-B64F-9658-D03A4E26EE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68-4C21-8447-B217570DF1D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F9-B64F-9658-D03A4E26EEEB}"/>
              </c:ext>
            </c:extLst>
          </c:dPt>
          <c:dLbls>
            <c:dLbl>
              <c:idx val="0"/>
              <c:layout>
                <c:manualLayout>
                  <c:x val="1.5615649035171219E-2"/>
                  <c:y val="8.788787714687465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F9-B64F-9658-D03A4E26EEEB}"/>
                </c:ext>
              </c:extLst>
            </c:dLbl>
            <c:dLbl>
              <c:idx val="1"/>
              <c:layout>
                <c:manualLayout>
                  <c:x val="2.4518618640404784E-2"/>
                  <c:y val="-7.29118137595284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F9-B64F-9658-D03A4E26EEEB}"/>
                </c:ext>
              </c:extLst>
            </c:dLbl>
            <c:dLbl>
              <c:idx val="3"/>
              <c:layout>
                <c:manualLayout>
                  <c:x val="2.3765434924856541E-2"/>
                  <c:y val="-3.7772102141384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F9-B64F-9658-D03A4E26E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Анализ!$A$80:$A$84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Анализ!$C$80:$C$84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9-B64F-9658-D03A4E26E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438208"/>
        <c:axId val="121428224"/>
      </c:barChart>
      <c:valAx>
        <c:axId val="1214282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1438208"/>
        <c:crosses val="autoZero"/>
        <c:crossBetween val="between"/>
      </c:valAx>
      <c:catAx>
        <c:axId val="121438208"/>
        <c:scaling>
          <c:orientation val="minMax"/>
        </c:scaling>
        <c:delete val="0"/>
        <c:axPos val="l"/>
        <c:majorTickMark val="out"/>
        <c:minorTickMark val="none"/>
        <c:tickLblPos val="nextTo"/>
        <c:crossAx val="121428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3.5.Преподаватель устанавливает необходимый контакт со студентами, использует при этом адекватные способы общения и </a:t>
            </a:r>
            <a:r>
              <a:rPr lang="ru-RU" dirty="0" smtClean="0"/>
              <a:t>взаимодействия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</a:t>
            </a:r>
            <a:r>
              <a:rPr lang="ru-RU" baseline="0" dirty="0" smtClean="0"/>
              <a:t> 87,7%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F9-B64F-9658-D03A4E26EE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F9-B64F-9658-D03A4E26EE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68-4C21-8447-B217570DF1D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F9-B64F-9658-D03A4E26EEEB}"/>
              </c:ext>
            </c:extLst>
          </c:dPt>
          <c:dLbls>
            <c:dLbl>
              <c:idx val="0"/>
              <c:layout>
                <c:manualLayout>
                  <c:x val="1.0755381347512416E-2"/>
                  <c:y val="-1.263950701814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F9-B64F-9658-D03A4E26EEEB}"/>
                </c:ext>
              </c:extLst>
            </c:dLbl>
            <c:dLbl>
              <c:idx val="1"/>
              <c:layout>
                <c:manualLayout>
                  <c:x val="-2.3549590895394386E-2"/>
                  <c:y val="-7.2910451410964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F9-B64F-9658-D03A4E26EEEB}"/>
                </c:ext>
              </c:extLst>
            </c:dLbl>
            <c:dLbl>
              <c:idx val="3"/>
              <c:layout>
                <c:manualLayout>
                  <c:x val="7.7099661117948463E-3"/>
                  <c:y val="-3.1072202931155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F9-B64F-9658-D03A4E26E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Анализ!$A$92:$A$96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Анализ!$C$92:$C$96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9-B64F-9658-D03A4E26E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517568"/>
        <c:axId val="121516032"/>
      </c:barChart>
      <c:valAx>
        <c:axId val="12151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517568"/>
        <c:crosses val="autoZero"/>
        <c:crossBetween val="between"/>
      </c:valAx>
      <c:catAx>
        <c:axId val="121517568"/>
        <c:scaling>
          <c:orientation val="minMax"/>
        </c:scaling>
        <c:delete val="0"/>
        <c:axPos val="b"/>
        <c:majorTickMark val="out"/>
        <c:minorTickMark val="none"/>
        <c:tickLblPos val="nextTo"/>
        <c:crossAx val="1215160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3.4.Организация </a:t>
            </a:r>
            <a:r>
              <a:rPr lang="ru-RU" dirty="0" smtClean="0"/>
              <a:t>стажировок 95,5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89,8%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Анализ!$A$86:$A$90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Анализ!$C$86:$C$90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AD-704C-A497-F8D5F2E74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555584"/>
        <c:axId val="121557376"/>
      </c:barChart>
      <c:catAx>
        <c:axId val="121555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57376"/>
        <c:crosses val="autoZero"/>
        <c:auto val="1"/>
        <c:lblAlgn val="ctr"/>
        <c:lblOffset val="100"/>
        <c:noMultiLvlLbl val="0"/>
      </c:catAx>
      <c:valAx>
        <c:axId val="121557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5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3.6.Организация научно-исследовательской работы </a:t>
            </a:r>
            <a:r>
              <a:rPr lang="ru-RU" dirty="0" smtClean="0"/>
              <a:t>преподавателей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81-2F41-AB5F-1AC71B3D17C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81-2F41-AB5F-1AC71B3D17C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81-2F41-AB5F-1AC71B3D17C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81-2F41-AB5F-1AC71B3D17CB}"/>
              </c:ext>
            </c:extLst>
          </c:dPt>
          <c:dLbls>
            <c:dLbl>
              <c:idx val="0"/>
              <c:layout>
                <c:manualLayout>
                  <c:x val="2.361448334808293E-3"/>
                  <c:y val="-4.677134169419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1-2F41-AB5F-1AC71B3D17CB}"/>
                </c:ext>
              </c:extLst>
            </c:dLbl>
            <c:dLbl>
              <c:idx val="1"/>
              <c:layout>
                <c:manualLayout>
                  <c:x val="-1.4769565908007896E-2"/>
                  <c:y val="-3.760709944913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1-2F41-AB5F-1AC71B3D17CB}"/>
                </c:ext>
              </c:extLst>
            </c:dLbl>
            <c:dLbl>
              <c:idx val="2"/>
              <c:layout>
                <c:manualLayout>
                  <c:x val="-3.3005816636032817E-2"/>
                  <c:y val="-4.741226021791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1-2F41-AB5F-1AC71B3D17CB}"/>
                </c:ext>
              </c:extLst>
            </c:dLbl>
            <c:dLbl>
              <c:idx val="3"/>
              <c:layout>
                <c:manualLayout>
                  <c:x val="-1.2565144054399541E-2"/>
                  <c:y val="-4.8569484137355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1-2F41-AB5F-1AC71B3D17CB}"/>
                </c:ext>
              </c:extLst>
            </c:dLbl>
            <c:dLbl>
              <c:idx val="4"/>
              <c:layout>
                <c:manualLayout>
                  <c:x val="0"/>
                  <c:y val="-0.28114721202227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Анализ!$A$98:$A$102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Анализ!$C$98:$C$102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1-2F41-AB5F-1AC71B3D1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21601408"/>
        <c:axId val="121599872"/>
      </c:barChart>
      <c:valAx>
        <c:axId val="121599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01408"/>
        <c:crosses val="autoZero"/>
        <c:crossBetween val="between"/>
      </c:valAx>
      <c:catAx>
        <c:axId val="121601408"/>
        <c:scaling>
          <c:orientation val="minMax"/>
        </c:scaling>
        <c:delete val="0"/>
        <c:axPos val="b"/>
        <c:majorTickMark val="out"/>
        <c:minorTickMark val="none"/>
        <c:tickLblPos val="nextTo"/>
        <c:crossAx val="121599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4.1.Социальная и материальная </a:t>
            </a:r>
            <a:r>
              <a:rPr lang="ru-RU" dirty="0" smtClean="0"/>
              <a:t>поддержка 97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83,7%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847051726609817"/>
          <c:y val="0.18883264115630377"/>
          <c:w val="0.79132636105906329"/>
          <c:h val="0.6374371686483227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BF-4649-B137-FDDA4A1E8DB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BF-4649-B137-FDDA4A1E8D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1D-5E4B-94B2-5B0267CC851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B1D-5E4B-94B2-5B0267CC8518}"/>
              </c:ext>
            </c:extLst>
          </c:dPt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547226297215966E-2"/>
                  <c:y val="-1.4067680318779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1D-5E4B-94B2-5B0267CC8518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1D-5E4B-94B2-5B0267CC8518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Анализ!$A$104:$A$108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Анализ!$C$104:$C$108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1D-5E4B-94B2-5B0267CC8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1692160"/>
        <c:axId val="121693696"/>
      </c:barChart>
      <c:catAx>
        <c:axId val="121692160"/>
        <c:scaling>
          <c:orientation val="minMax"/>
        </c:scaling>
        <c:delete val="0"/>
        <c:axPos val="l"/>
        <c:numFmt formatCode="#,##0.00&quot;р.&quot;" sourceLinked="0"/>
        <c:majorTickMark val="out"/>
        <c:minorTickMark val="none"/>
        <c:tickLblPos val="nextTo"/>
        <c:crossAx val="121693696"/>
        <c:crosses val="autoZero"/>
        <c:auto val="1"/>
        <c:lblAlgn val="ctr"/>
        <c:lblOffset val="100"/>
        <c:noMultiLvlLbl val="0"/>
      </c:catAx>
      <c:valAx>
        <c:axId val="1216936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1692160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4.2.Реакция на жалобы, претензии и </a:t>
            </a:r>
            <a:r>
              <a:rPr lang="ru-RU" dirty="0" smtClean="0"/>
              <a:t>предложения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95,9%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Анализ!$A$110:$A$114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Анализ!$C$110:$C$114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744000"/>
        <c:axId val="121745792"/>
      </c:barChart>
      <c:catAx>
        <c:axId val="12174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45792"/>
        <c:crosses val="autoZero"/>
        <c:auto val="1"/>
        <c:lblAlgn val="ctr"/>
        <c:lblOffset val="100"/>
        <c:noMultiLvlLbl val="0"/>
      </c:catAx>
      <c:valAx>
        <c:axId val="121745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4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4.3.Мотивация и поощрение </a:t>
            </a:r>
            <a:r>
              <a:rPr lang="ru-RU" dirty="0" smtClean="0"/>
              <a:t>преподавателей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89,8%</a:t>
            </a:r>
            <a:endParaRPr lang="ru-RU" dirty="0"/>
          </a:p>
        </c:rich>
      </c:tx>
      <c:layout>
        <c:manualLayout>
          <c:xMode val="edge"/>
          <c:yMode val="edge"/>
          <c:x val="0.20839847721737484"/>
          <c:y val="2.005781367217375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Анализ!$A$116:$A$120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Анализ!$C$116:$C$120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6</c:v>
                </c:pt>
                <c:pt idx="4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4C-6A45-B16B-5F695FE2F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777536"/>
        <c:axId val="121799808"/>
      </c:barChart>
      <c:catAx>
        <c:axId val="121777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99808"/>
        <c:crosses val="autoZero"/>
        <c:auto val="1"/>
        <c:lblAlgn val="ctr"/>
        <c:lblOffset val="100"/>
        <c:noMultiLvlLbl val="0"/>
      </c:catAx>
      <c:valAx>
        <c:axId val="121799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7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1.1.Обоснованность управленческих </a:t>
            </a:r>
            <a:r>
              <a:rPr lang="ru-RU" dirty="0" smtClean="0"/>
              <a:t>решений 100</a:t>
            </a:r>
            <a:r>
              <a:rPr lang="ru-RU" dirty="0" smtClean="0"/>
              <a:t>%</a:t>
            </a:r>
            <a:endParaRPr lang="en-US" dirty="0" smtClean="0"/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2024 </a:t>
            </a:r>
            <a:r>
              <a:rPr lang="ru-RU" dirty="0" smtClean="0"/>
              <a:t>г.</a:t>
            </a:r>
            <a:r>
              <a:rPr lang="ru-RU" baseline="0" dirty="0" smtClean="0"/>
              <a:t> – 95,9%</a:t>
            </a:r>
            <a:endParaRPr lang="ru-RU" dirty="0"/>
          </a:p>
        </c:rich>
      </c:tx>
      <c:layout>
        <c:manualLayout>
          <c:xMode val="edge"/>
          <c:yMode val="edge"/>
          <c:x val="0.15074066344116624"/>
          <c:y val="5.28900554097404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3079332825332317E-2"/>
          <c:y val="0.31684210526315787"/>
          <c:w val="0.87466260265853868"/>
          <c:h val="0.54749551042961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D72FAB"/>
            </a:solidFill>
            <a:ln>
              <a:noFill/>
            </a:ln>
            <a:effectLst/>
          </c:spPr>
          <c:invertIfNegative val="0"/>
          <c:cat>
            <c:strRef>
              <c:f>Анализ!$A$6:$A$10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Анализ!$D$6:$D$10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02-4753-84B8-5DE199B4B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408640"/>
        <c:axId val="93430912"/>
      </c:barChart>
      <c:catAx>
        <c:axId val="9340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430912"/>
        <c:crosses val="autoZero"/>
        <c:auto val="1"/>
        <c:lblAlgn val="ctr"/>
        <c:lblOffset val="100"/>
        <c:noMultiLvlLbl val="0"/>
      </c:catAx>
      <c:valAx>
        <c:axId val="9343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40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4.4.Обеспечение возможности участия преподавателей в улучшении деятельности </a:t>
            </a:r>
            <a:r>
              <a:rPr lang="ru-RU" dirty="0" smtClean="0"/>
              <a:t>вуза 97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5374157239093096E-2"/>
                  <c:y val="-3.672316384180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047623128742436E-2"/>
                  <c:y val="-3.1073446327683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047623128742436E-2"/>
                  <c:y val="-2.5423728813559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26534110350659E-2"/>
                  <c:y val="-2.2598870056497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26534110350659E-2"/>
                  <c:y val="-4.237288135593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Анализ!$A$122:$A$126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Анализ!$C$122:$C$126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19-B443-BA98-CD629EAD67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907456"/>
        <c:axId val="121913344"/>
        <c:axId val="0"/>
      </c:bar3DChart>
      <c:catAx>
        <c:axId val="12190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13344"/>
        <c:crosses val="autoZero"/>
        <c:auto val="1"/>
        <c:lblAlgn val="ctr"/>
        <c:lblOffset val="100"/>
        <c:noMultiLvlLbl val="0"/>
      </c:catAx>
      <c:valAx>
        <c:axId val="12191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0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5.1.Распределение часов между читаемыми </a:t>
            </a:r>
            <a:r>
              <a:rPr lang="ru-RU" dirty="0" smtClean="0"/>
              <a:t>дисциплинами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95,9%</a:t>
            </a:r>
            <a:endParaRPr lang="ru-RU" dirty="0"/>
          </a:p>
        </c:rich>
      </c:tx>
      <c:layout>
        <c:manualLayout>
          <c:xMode val="edge"/>
          <c:yMode val="edge"/>
          <c:x val="0.15452991452991452"/>
          <c:y val="3.646308113035551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Анализ!$A$128:$A$132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Анализ!$C$128:$C$132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AA-8D4C-B676-9DE38F09C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947456"/>
        <c:axId val="120945664"/>
      </c:barChart>
      <c:valAx>
        <c:axId val="1209456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0947456"/>
        <c:crosses val="autoZero"/>
        <c:crossBetween val="between"/>
      </c:valAx>
      <c:catAx>
        <c:axId val="120947456"/>
        <c:scaling>
          <c:orientation val="minMax"/>
        </c:scaling>
        <c:delete val="0"/>
        <c:axPos val="l"/>
        <c:majorTickMark val="out"/>
        <c:minorTickMark val="none"/>
        <c:tickLblPos val="nextTo"/>
        <c:crossAx val="120945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5.2.Формы (методы) проведения лекционных </a:t>
            </a:r>
            <a:r>
              <a:rPr lang="ru-RU" dirty="0" smtClean="0"/>
              <a:t>занятий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</a:t>
            </a:r>
            <a:r>
              <a:rPr lang="ru-RU" baseline="0" dirty="0" smtClean="0"/>
              <a:t> – 95,9%</a:t>
            </a:r>
            <a:endParaRPr lang="ru-RU" dirty="0"/>
          </a:p>
        </c:rich>
      </c:tx>
      <c:layout>
        <c:manualLayout>
          <c:xMode val="edge"/>
          <c:yMode val="edge"/>
          <c:x val="0.17685017639073855"/>
          <c:y val="2.03583061889250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Анализ!$A$134:$A$138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Анализ!$C$134:$C$138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EA-2F45-B21B-E7C014110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063296"/>
        <c:axId val="121064832"/>
        <c:axId val="0"/>
      </c:bar3DChart>
      <c:catAx>
        <c:axId val="12106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064832"/>
        <c:crosses val="autoZero"/>
        <c:auto val="1"/>
        <c:lblAlgn val="ctr"/>
        <c:lblOffset val="100"/>
        <c:noMultiLvlLbl val="0"/>
      </c:catAx>
      <c:valAx>
        <c:axId val="12106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06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5.3.Формы (методы) проведения семинарских, практических и лабораторных </a:t>
            </a:r>
            <a:r>
              <a:rPr lang="ru-RU" dirty="0" smtClean="0"/>
              <a:t>занятий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Анализ!$A$140:$A$144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Анализ!$C$140:$C$144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62-A243-B12D-9737D774A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096832"/>
        <c:axId val="121000320"/>
      </c:barChart>
      <c:catAx>
        <c:axId val="12109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000320"/>
        <c:crosses val="autoZero"/>
        <c:auto val="1"/>
        <c:lblAlgn val="ctr"/>
        <c:lblOffset val="100"/>
        <c:noMultiLvlLbl val="0"/>
      </c:catAx>
      <c:valAx>
        <c:axId val="12100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09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5.4.Организация дополнительных занятий по </a:t>
            </a:r>
            <a:r>
              <a:rPr lang="ru-RU" dirty="0" smtClean="0"/>
              <a:t>предметам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91,8%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999733728936056"/>
          <c:y val="0.27056179775280897"/>
          <c:w val="0.79277238895862656"/>
          <c:h val="0.61359167182753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Анализ!$A$146:$A$150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Анализ!$C$146:$C$150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021568"/>
        <c:axId val="121023104"/>
      </c:barChart>
      <c:catAx>
        <c:axId val="12102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023104"/>
        <c:crosses val="autoZero"/>
        <c:auto val="1"/>
        <c:lblAlgn val="ctr"/>
        <c:lblOffset val="100"/>
        <c:noMultiLvlLbl val="0"/>
      </c:catAx>
      <c:valAx>
        <c:axId val="121023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02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5.5.Формы контроля знаний </a:t>
            </a:r>
            <a:r>
              <a:rPr lang="ru-RU" dirty="0" smtClean="0"/>
              <a:t>студентов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89,8%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0.13515966754155731"/>
          <c:y val="6.944444444444444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290448343079921E-2"/>
                  <c:y val="-4.9937578027465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91812865497075E-2"/>
                  <c:y val="-6.491885143570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391812865497075E-2"/>
                  <c:y val="-4.9937578027465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442495126705652E-2"/>
                  <c:y val="-4.9937578027465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543859649122806E-2"/>
                  <c:y val="-3.9950062421972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Анализ!$A$152:$A$156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Анализ!$C$152:$C$156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131008"/>
        <c:axId val="121132544"/>
        <c:axId val="0"/>
      </c:bar3DChart>
      <c:catAx>
        <c:axId val="12113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132544"/>
        <c:crosses val="autoZero"/>
        <c:auto val="1"/>
        <c:lblAlgn val="ctr"/>
        <c:lblOffset val="100"/>
        <c:noMultiLvlLbl val="0"/>
      </c:catAx>
      <c:valAx>
        <c:axId val="12113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13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6.1.Доступность  и достаточность  компьютерных </a:t>
            </a:r>
            <a:r>
              <a:rPr lang="ru-RU" dirty="0" smtClean="0"/>
              <a:t>технологий 98,5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2024- 91,8%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6E-4C6E-AE34-FEEDF6CF557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4E1-EE47-AAFD-377A4ADBE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E1-EE47-AAFD-377A4ADBE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6E-4C6E-AE34-FEEDF6CF5578}"/>
              </c:ext>
            </c:extLst>
          </c:dPt>
          <c:dLbls>
            <c:dLbl>
              <c:idx val="1"/>
              <c:layout>
                <c:manualLayout>
                  <c:x val="-4.1846847665981705E-3"/>
                  <c:y val="-1.44488922124957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E1-EE47-AAFD-377A4ADBE4B3}"/>
                </c:ext>
              </c:extLst>
            </c:dLbl>
            <c:dLbl>
              <c:idx val="2"/>
              <c:layout>
                <c:manualLayout>
                  <c:x val="-2.0391215532238045E-3"/>
                  <c:y val="-5.4983210897520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E1-EE47-AAFD-377A4ADBE4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Анализ!$A$158:$A$162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Анализ!$C$158:$C$162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E1-EE47-AAFD-377A4ADBE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2020224"/>
        <c:axId val="122021760"/>
      </c:barChart>
      <c:catAx>
        <c:axId val="12202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22021760"/>
        <c:crosses val="autoZero"/>
        <c:auto val="1"/>
        <c:lblAlgn val="ctr"/>
        <c:lblOffset val="100"/>
        <c:noMultiLvlLbl val="0"/>
      </c:catAx>
      <c:valAx>
        <c:axId val="122021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02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6.2.Оснащенность и укомплектованность </a:t>
            </a:r>
            <a:r>
              <a:rPr lang="ru-RU" dirty="0" smtClean="0"/>
              <a:t>библиотеки 97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87,7%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4C-4A25-8989-F8B33D3A730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11A-754F-85D5-6A5655887FA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1A-754F-85D5-6A5655887FA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4C-4A25-8989-F8B33D3A7305}"/>
              </c:ext>
            </c:extLst>
          </c:dPt>
          <c:dLbls>
            <c:dLbl>
              <c:idx val="1"/>
              <c:layout>
                <c:manualLayout>
                  <c:x val="-1.3239597680122568E-2"/>
                  <c:y val="-8.23813009164969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1A-754F-85D5-6A5655887FAD}"/>
                </c:ext>
              </c:extLst>
            </c:dLbl>
            <c:dLbl>
              <c:idx val="2"/>
              <c:layout>
                <c:manualLayout>
                  <c:x val="-3.3606641549626106E-3"/>
                  <c:y val="-4.6296506764620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1A-754F-85D5-6A5655887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Анализ!$A$164:$A$168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Анализ!$C$164:$C$168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1A-754F-85D5-6A5655887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3825152"/>
        <c:axId val="123831040"/>
      </c:barChart>
      <c:catAx>
        <c:axId val="123825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23831040"/>
        <c:crosses val="autoZero"/>
        <c:auto val="1"/>
        <c:lblAlgn val="ctr"/>
        <c:lblOffset val="100"/>
        <c:noMultiLvlLbl val="0"/>
      </c:catAx>
      <c:valAx>
        <c:axId val="12383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825152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6.3.Оснащенность  помещений для проведения всех видов занятий (лаборатории, специализированные аудитории, мультимедийное оборудование и т.д</a:t>
            </a:r>
            <a:r>
              <a:rPr lang="ru-RU" dirty="0" smtClean="0"/>
              <a:t>.) 94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89,8%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81-2F41-AB5F-1AC71B3D17C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81-2F41-AB5F-1AC71B3D17C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81-2F41-AB5F-1AC71B3D17C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81-2F41-AB5F-1AC71B3D17CB}"/>
              </c:ext>
            </c:extLst>
          </c:dPt>
          <c:dLbls>
            <c:dLbl>
              <c:idx val="0"/>
              <c:layout>
                <c:manualLayout>
                  <c:x val="1.388888888888878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1-2F41-AB5F-1AC71B3D17CB}"/>
                </c:ext>
              </c:extLst>
            </c:dLbl>
            <c:dLbl>
              <c:idx val="1"/>
              <c:layout>
                <c:manualLayout>
                  <c:x val="5.7656043558889224E-2"/>
                  <c:y val="-9.1190858877006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1-2F41-AB5F-1AC71B3D17CB}"/>
                </c:ext>
              </c:extLst>
            </c:dLbl>
            <c:dLbl>
              <c:idx val="2"/>
              <c:layout>
                <c:manualLayout>
                  <c:x val="6.1800773774610004E-2"/>
                  <c:y val="-1.0233001278371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1-2F41-AB5F-1AC71B3D17CB}"/>
                </c:ext>
              </c:extLst>
            </c:dLbl>
            <c:dLbl>
              <c:idx val="3"/>
              <c:layout>
                <c:manualLayout>
                  <c:x val="5.8558978096135271E-2"/>
                  <c:y val="-1.3238708998375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1-2F41-AB5F-1AC71B3D17CB}"/>
                </c:ext>
              </c:extLst>
            </c:dLbl>
            <c:dLbl>
              <c:idx val="4"/>
              <c:layout>
                <c:manualLayout>
                  <c:x val="0.40632054176072235"/>
                  <c:y val="-6.9619711916921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Анализ!$A$171:$A$175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Анализ!$C$171:$C$175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1-2F41-AB5F-1AC71B3D1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93825664"/>
        <c:axId val="93824128"/>
      </c:barChart>
      <c:valAx>
        <c:axId val="93824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3825664"/>
        <c:crosses val="autoZero"/>
        <c:crossBetween val="between"/>
      </c:valAx>
      <c:catAx>
        <c:axId val="93825664"/>
        <c:scaling>
          <c:orientation val="minMax"/>
        </c:scaling>
        <c:delete val="0"/>
        <c:axPos val="l"/>
        <c:majorTickMark val="out"/>
        <c:minorTickMark val="none"/>
        <c:tickLblPos val="nextTo"/>
        <c:crossAx val="938241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6.4.Методическое обеспечение занятий (учебники, учебные пособия</a:t>
            </a:r>
            <a:r>
              <a:rPr lang="ru-RU" dirty="0" smtClean="0"/>
              <a:t>) 97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89,8%</a:t>
            </a:r>
            <a:endParaRPr lang="ru-RU" dirty="0"/>
          </a:p>
        </c:rich>
      </c:tx>
      <c:layout>
        <c:manualLayout>
          <c:xMode val="edge"/>
          <c:yMode val="edge"/>
          <c:x val="0.15004748338081672"/>
          <c:y val="3.36943441636582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Анализ!$A$177:$A$181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Анализ!$C$177:$C$181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08-084D-8E1C-2778016C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376576"/>
        <c:axId val="122378112"/>
        <c:axId val="0"/>
      </c:bar3DChart>
      <c:catAx>
        <c:axId val="12237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378112"/>
        <c:crosses val="autoZero"/>
        <c:auto val="1"/>
        <c:lblAlgn val="ctr"/>
        <c:lblOffset val="100"/>
        <c:noMultiLvlLbl val="0"/>
      </c:catAx>
      <c:valAx>
        <c:axId val="12237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37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1.3.Оперативность реагирования администрации на запросы и жалобы 100% 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93,%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Анализ!$A$18:$A$22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Анализ!$C$18:$C$22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B0-43FD-93DF-D8C728BDDA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465216"/>
        <c:axId val="93480448"/>
      </c:barChart>
      <c:catAx>
        <c:axId val="9346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480448"/>
        <c:crosses val="autoZero"/>
        <c:auto val="1"/>
        <c:lblAlgn val="ctr"/>
        <c:lblOffset val="100"/>
        <c:noMultiLvlLbl val="0"/>
      </c:catAx>
      <c:valAx>
        <c:axId val="9348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46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1.4.Оценка администрацией повышения научно-педагогической и другой профессиональной </a:t>
            </a:r>
            <a:r>
              <a:rPr lang="ru-RU" dirty="0" smtClean="0"/>
              <a:t>квалификации 98,5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91,8%</a:t>
            </a:r>
            <a:endParaRPr lang="ru-RU" dirty="0"/>
          </a:p>
        </c:rich>
      </c:tx>
      <c:layout>
        <c:manualLayout>
          <c:xMode val="edge"/>
          <c:yMode val="edge"/>
          <c:x val="0.10639317940787874"/>
          <c:y val="2.58150096383180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9598877726491088E-2"/>
          <c:y val="0.40687224669603522"/>
          <c:w val="0.89281491537695723"/>
          <c:h val="0.445120307098176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Анализ!$A$25:$A$29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Анализ!$C$25:$C$29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B8-FA4B-9A14-6A12FDD93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853952"/>
        <c:axId val="93863936"/>
      </c:barChart>
      <c:catAx>
        <c:axId val="9385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863936"/>
        <c:crosses val="autoZero"/>
        <c:auto val="1"/>
        <c:lblAlgn val="ctr"/>
        <c:lblOffset val="100"/>
        <c:noMultiLvlLbl val="0"/>
      </c:catAx>
      <c:valAx>
        <c:axId val="9386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853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1.5.Доступность руководства вуза для </a:t>
            </a:r>
            <a:r>
              <a:rPr lang="ru-RU" dirty="0" smtClean="0"/>
              <a:t>преподавателей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</a:t>
            </a:r>
            <a:r>
              <a:rPr lang="ru-RU" baseline="0" dirty="0" smtClean="0"/>
              <a:t> </a:t>
            </a:r>
            <a:r>
              <a:rPr lang="ru-RU" dirty="0" smtClean="0"/>
              <a:t>93,9%</a:t>
            </a:r>
            <a:endParaRPr lang="ru-RU" dirty="0"/>
          </a:p>
        </c:rich>
      </c:tx>
      <c:layout>
        <c:manualLayout>
          <c:xMode val="edge"/>
          <c:yMode val="edge"/>
          <c:x val="0.1207849572783955"/>
          <c:y val="2.721088435374149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3989845896675014E-2"/>
          <c:y val="0.24957480314960631"/>
          <c:w val="0.91666272642047064"/>
          <c:h val="0.53007222373065432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AC-4B3C-AB38-95EEE3A463D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74-464D-A385-3B25BE3909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674-464D-A385-3B25BE39094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74-464D-A385-3B25BE390946}"/>
              </c:ext>
            </c:extLst>
          </c:dPt>
          <c:dLbls>
            <c:dLbl>
              <c:idx val="0"/>
              <c:layout>
                <c:manualLayout>
                  <c:x val="2.7089933245711739E-2"/>
                  <c:y val="-3.2183908045977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125327558887719E-2"/>
                  <c:y val="-5.057471264367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674-464D-A385-3B25BE390946}"/>
                </c:ext>
              </c:extLst>
            </c:dLbl>
            <c:dLbl>
              <c:idx val="2"/>
              <c:layout>
                <c:manualLayout>
                  <c:x val="2.6987723851904098E-2"/>
                  <c:y val="-2.766005973391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674-464D-A385-3B25BE390946}"/>
                </c:ext>
              </c:extLst>
            </c:dLbl>
            <c:dLbl>
              <c:idx val="3"/>
              <c:layout>
                <c:manualLayout>
                  <c:x val="2.0317449934283804E-2"/>
                  <c:y val="-5.0574712643678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Анализ!$A$31:$A$35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Анализ!$C$31:$C$35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74-464D-A385-3B25BE390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93902336"/>
        <c:axId val="93903872"/>
        <c:axId val="0"/>
      </c:bar3DChart>
      <c:catAx>
        <c:axId val="93902336"/>
        <c:scaling>
          <c:orientation val="minMax"/>
        </c:scaling>
        <c:delete val="0"/>
        <c:axPos val="b"/>
        <c:majorTickMark val="out"/>
        <c:minorTickMark val="none"/>
        <c:tickLblPos val="nextTo"/>
        <c:crossAx val="93903872"/>
        <c:crosses val="autoZero"/>
        <c:auto val="1"/>
        <c:lblAlgn val="ctr"/>
        <c:lblOffset val="100"/>
        <c:noMultiLvlLbl val="0"/>
      </c:catAx>
      <c:valAx>
        <c:axId val="9390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902336"/>
        <c:crosses val="autoZero"/>
        <c:crossBetween val="between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2.1.Межличностные </a:t>
            </a:r>
            <a:r>
              <a:rPr lang="ru-RU" dirty="0" smtClean="0"/>
              <a:t>отношения 100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</a:t>
            </a:r>
            <a:r>
              <a:rPr lang="ru-RU" baseline="0" dirty="0" smtClean="0"/>
              <a:t> – 98%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9.0692038495188101E-2"/>
          <c:y val="0.19486111111111112"/>
          <c:w val="0.86486351706036746"/>
          <c:h val="0.61917468649752117"/>
        </c:manualLayout>
      </c:layout>
      <c:bar3D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Анализ!$A$37:$A$41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Анализ!$C$37:$C$41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C2-7244-A957-3671E3357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111037056"/>
        <c:axId val="111038848"/>
        <c:axId val="0"/>
      </c:bar3DChart>
      <c:catAx>
        <c:axId val="11103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038848"/>
        <c:crosses val="autoZero"/>
        <c:auto val="1"/>
        <c:lblAlgn val="ctr"/>
        <c:lblOffset val="100"/>
        <c:noMultiLvlLbl val="0"/>
      </c:catAx>
      <c:valAx>
        <c:axId val="11103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037056"/>
        <c:crosses val="autoZero"/>
        <c:crossBetween val="between"/>
      </c:valAx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2.2.Рабочая среда (гигиенические условия, доступ в интернет, безопасность, температурный режим, мебель, расходные материалы и т.д</a:t>
            </a:r>
            <a:r>
              <a:rPr lang="ru-RU" dirty="0" smtClean="0"/>
              <a:t>.) 97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95,9%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Анализ!$A$44:$A$48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Анализ!$C$44:$C$48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5F-4F45-A773-9158FA92B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1072384"/>
        <c:axId val="111073920"/>
      </c:barChart>
      <c:catAx>
        <c:axId val="11107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073920"/>
        <c:crosses val="autoZero"/>
        <c:auto val="1"/>
        <c:lblAlgn val="ctr"/>
        <c:lblOffset val="100"/>
        <c:noMultiLvlLbl val="0"/>
      </c:catAx>
      <c:valAx>
        <c:axId val="111073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07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2.3.Организация обмена информацией между различными подразделениями </a:t>
            </a:r>
            <a:r>
              <a:rPr lang="ru-RU" dirty="0" smtClean="0"/>
              <a:t>вуза 98,5</a:t>
            </a:r>
            <a:r>
              <a:rPr lang="ru-RU" dirty="0" smtClean="0"/>
              <a:t>%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2024г. – 98%</a:t>
            </a:r>
            <a:endParaRPr lang="ru-RU" dirty="0"/>
          </a:p>
        </c:rich>
      </c:tx>
      <c:layout>
        <c:manualLayout>
          <c:xMode val="edge"/>
          <c:yMode val="edge"/>
          <c:x val="0.11282051282051282"/>
          <c:y val="3.488372093023255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Анализ!$A$50:$A$54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Анализ!$C$50:$C$54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51-B54B-B790-EF32BEA8F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134976"/>
        <c:axId val="111140864"/>
        <c:axId val="0"/>
      </c:bar3DChart>
      <c:catAx>
        <c:axId val="111134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140864"/>
        <c:crosses val="autoZero"/>
        <c:auto val="1"/>
        <c:lblAlgn val="ctr"/>
        <c:lblOffset val="100"/>
        <c:noMultiLvlLbl val="0"/>
      </c:catAx>
      <c:valAx>
        <c:axId val="111140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13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2.4.Организация общественной и культурной активности </a:t>
            </a:r>
            <a:r>
              <a:rPr lang="ru-RU" dirty="0" smtClean="0"/>
              <a:t>сотрудников 100</a:t>
            </a:r>
            <a:r>
              <a:rPr lang="ru-RU" dirty="0" smtClean="0"/>
              <a:t>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 2024г. - 93,9%</a:t>
            </a:r>
            <a:endParaRPr lang="ru-RU" dirty="0"/>
          </a:p>
        </c:rich>
      </c:tx>
      <c:layout>
        <c:manualLayout>
          <c:xMode val="edge"/>
          <c:yMode val="edge"/>
          <c:x val="0.15004748338081672"/>
          <c:y val="3.36943441636582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Анализ!$A$56:$A$60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Анализ!$C$56:$C$60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08-084D-8E1C-2778016C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874112"/>
        <c:axId val="120875648"/>
        <c:axId val="0"/>
      </c:bar3DChart>
      <c:catAx>
        <c:axId val="12087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875648"/>
        <c:crosses val="autoZero"/>
        <c:auto val="1"/>
        <c:lblAlgn val="ctr"/>
        <c:lblOffset val="100"/>
        <c:noMultiLvlLbl val="0"/>
      </c:catAx>
      <c:valAx>
        <c:axId val="12087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87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8773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3"/>
            <a:ext cx="2950475" cy="498773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97B92808-3F6B-4845-AA9F-EE3886C6D85C}" type="datetimeFigureOut">
              <a:rPr lang="ru-RU" smtClean="0"/>
              <a:t>23.04.2025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3"/>
            <a:ext cx="5447030" cy="3914239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7"/>
            <a:ext cx="2950475" cy="498772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42157"/>
            <a:ext cx="2950475" cy="498772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652FF21D-CE8B-4144-A7F2-475CB0FFB1D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13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C1BD-A760-45A0-AA8C-772D026B02FB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3086-A340-487C-8200-0C3CFE3BD447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72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C959-BD48-4021-BFE9-B8F701DAA2B7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71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B5E2-6365-4350-83A2-F5CA341A13F1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34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7FC2-EF30-41AE-9072-77E7A118B4A0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37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39AA-0260-451E-94BE-D6074EB811D9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49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28CE-3EF6-4026-A88C-8834F69B1741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3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CE4E-7712-4A52-B830-2F5C0B792F5F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45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D180-1D11-43E6-8A0D-5E0E8A090031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09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1BDC-0C0C-4F73-9D94-4C08F6B634AA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41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D078-B894-463D-9B91-10E53F77B879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46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5489-63B3-4526-AE18-154E884EC1E8}" type="datetime1">
              <a:rPr lang="ru-RU" smtClean="0"/>
              <a:t>23.04.2025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14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74389" y="1623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think-cell Slide" r:id="rId4" imgW="493" imgH="493" progId="TCLayout.ActiveDocument.1">
                  <p:embed/>
                </p:oleObj>
              </mc:Choice>
              <mc:Fallback>
                <p:oleObj name="think-cell Slide" r:id="rId4" imgW="493" imgH="493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4389" y="1623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2">
            <a:extLst>
              <a:ext uri="{FF2B5EF4-FFF2-40B4-BE49-F238E27FC236}">
                <a16:creationId xmlns="" xmlns:a16="http://schemas.microsoft.com/office/drawing/2014/main" id="{50DD0BBB-8E9A-4FAB-BF40-8F6ED1165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558" y="2693374"/>
            <a:ext cx="109044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«Политика нетерпимости к </a:t>
            </a:r>
            <a:r>
              <a:rPr lang="ru-RU" sz="3200" b="1" dirty="0" err="1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харассменту</a:t>
            </a:r>
            <a:r>
              <a:rPr lang="ru-RU" sz="3200" b="1" dirty="0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</a:p>
        </p:txBody>
      </p:sp>
      <p:cxnSp>
        <p:nvCxnSpPr>
          <p:cNvPr id="29" name="Straight Connector 72">
            <a:extLst>
              <a:ext uri="{FF2B5EF4-FFF2-40B4-BE49-F238E27FC236}">
                <a16:creationId xmlns="" xmlns:a16="http://schemas.microsoft.com/office/drawing/2014/main" id="{D888402C-30B0-4B74-9D12-8B895D3C3094}"/>
              </a:ext>
            </a:extLst>
          </p:cNvPr>
          <p:cNvCxnSpPr>
            <a:cxnSpLocks/>
          </p:cNvCxnSpPr>
          <p:nvPr/>
        </p:nvCxnSpPr>
        <p:spPr>
          <a:xfrm>
            <a:off x="990184" y="4452733"/>
            <a:ext cx="8468439" cy="0"/>
          </a:xfrm>
          <a:prstGeom prst="line">
            <a:avLst/>
          </a:prstGeom>
          <a:ln w="76200">
            <a:solidFill>
              <a:srgbClr val="F7A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390"/>
            <a:ext cx="12338497" cy="6933387"/>
          </a:xfrm>
          <a:prstGeom prst="rect">
            <a:avLst/>
          </a:prstGeom>
        </p:spPr>
      </p:pic>
      <p:pic>
        <p:nvPicPr>
          <p:cNvPr id="14" name="Picture 51">
            <a:extLst>
              <a:ext uri="{FF2B5EF4-FFF2-40B4-BE49-F238E27FC236}">
                <a16:creationId xmlns="" xmlns:a16="http://schemas.microsoft.com/office/drawing/2014/main" id="{831BEC0E-F1AF-40D1-8BEE-52A383CAB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" y="1"/>
            <a:ext cx="2848571" cy="1009650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1287609" y="1569989"/>
            <a:ext cx="868506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Анализ Удовлетворенности </a:t>
            </a: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ППС условиями труда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235" y="5476875"/>
            <a:ext cx="2927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Ученый совет 25.04.2025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Хасанова А.Б.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00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81481E-6 L 0.10743 0.00278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10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321065"/>
              </p:ext>
            </p:extLst>
          </p:nvPr>
        </p:nvGraphicFramePr>
        <p:xfrm>
          <a:off x="4922845" y="137160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87500" y="400109"/>
            <a:ext cx="74045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образовательной деятельностью </a:t>
            </a:r>
            <a:endParaRPr lang="ru-RU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вузе 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6,38%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E10B0B65-AB94-7AC9-EB85-7D43DC6B6F3F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B6DD437-C1C7-A05E-F4A7-9A9E855BB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505108"/>
              </p:ext>
            </p:extLst>
          </p:nvPr>
        </p:nvGraphicFramePr>
        <p:xfrm>
          <a:off x="2181226" y="2552700"/>
          <a:ext cx="476092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1AF591D-061C-F8A3-6B27-FA872482CF4F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E10B0B65-AB94-7AC9-EB85-7D43DC6B6F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795776"/>
              </p:ext>
            </p:extLst>
          </p:nvPr>
        </p:nvGraphicFramePr>
        <p:xfrm>
          <a:off x="7562850" y="2524125"/>
          <a:ext cx="4314825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8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11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C145004-3465-7759-3555-0670CFE69BC4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51AF591D-061C-F8A3-6B27-FA872482C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226138"/>
              </p:ext>
            </p:extLst>
          </p:nvPr>
        </p:nvGraphicFramePr>
        <p:xfrm>
          <a:off x="2428874" y="209549"/>
          <a:ext cx="3943351" cy="353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691379-A012-2FB9-AB56-932B560CE5F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752612"/>
              </p:ext>
            </p:extLst>
          </p:nvPr>
        </p:nvGraphicFramePr>
        <p:xfrm>
          <a:off x="6829425" y="219075"/>
          <a:ext cx="480060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1FAA3B0-18EF-F881-DE3E-4D67FEAF7B7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907482"/>
              </p:ext>
            </p:extLst>
          </p:nvPr>
        </p:nvGraphicFramePr>
        <p:xfrm>
          <a:off x="3686176" y="4029075"/>
          <a:ext cx="6515100" cy="254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7766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12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246167"/>
              </p:ext>
            </p:extLst>
          </p:nvPr>
        </p:nvGraphicFramePr>
        <p:xfrm>
          <a:off x="4922845" y="137160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74491" y="333434"/>
            <a:ext cx="643060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оснащенностью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процесса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вузе 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6,52%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17C7CA0-79ED-77B4-A80F-EAF0D95ECACA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CC145004-3465-7759-3555-0670CFE69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458120"/>
              </p:ext>
            </p:extLst>
          </p:nvPr>
        </p:nvGraphicFramePr>
        <p:xfrm>
          <a:off x="2590800" y="2457450"/>
          <a:ext cx="428625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D0460497-8006-5D3B-818E-9D011D5C4E83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117C7CA0-79ED-77B4-A80F-EAF0D95EC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212620"/>
              </p:ext>
            </p:extLst>
          </p:nvPr>
        </p:nvGraphicFramePr>
        <p:xfrm>
          <a:off x="7581901" y="2438400"/>
          <a:ext cx="4143374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927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13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48316BC-A1DF-CAA9-F8A8-F189CD34D3A5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D0460497-8006-5D3B-818E-9D011D5C4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428197"/>
              </p:ext>
            </p:extLst>
          </p:nvPr>
        </p:nvGraphicFramePr>
        <p:xfrm>
          <a:off x="2047875" y="1181100"/>
          <a:ext cx="4619625" cy="4353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43027BA-F464-8F9E-E3A2-B5CF19C486B2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9D3D4936-97D3-77DE-79B8-21B5BD31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908739"/>
              </p:ext>
            </p:extLst>
          </p:nvPr>
        </p:nvGraphicFramePr>
        <p:xfrm>
          <a:off x="7115175" y="1200151"/>
          <a:ext cx="4829176" cy="4391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2168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14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38881" y="3244334"/>
            <a:ext cx="82353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dirty="0" smtClean="0"/>
              <a:t>Замечания и пожелания: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dirty="0" smtClean="0"/>
              <a:t>Отсутствие </a:t>
            </a:r>
            <a:r>
              <a:rPr lang="ru-RU" sz="2400" dirty="0"/>
              <a:t>телевизора или проектора в учебных аудиториях</a:t>
            </a:r>
          </a:p>
        </p:txBody>
      </p:sp>
    </p:spTree>
    <p:extLst>
      <p:ext uri="{BB962C8B-B14F-4D97-AF65-F5344CB8AC3E}">
        <p14:creationId xmlns:p14="http://schemas.microsoft.com/office/powerpoint/2010/main" val="9309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15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38881" y="1539359"/>
            <a:ext cx="868750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Проект решения:</a:t>
            </a:r>
          </a:p>
          <a:p>
            <a:pPr lvl="0"/>
            <a:r>
              <a:rPr lang="ru-RU" sz="2400" dirty="0" smtClean="0"/>
              <a:t>1) Принять </a:t>
            </a:r>
            <a:r>
              <a:rPr lang="ru-RU" sz="2400" dirty="0"/>
              <a:t>к сведению результаты анкетирования.</a:t>
            </a:r>
          </a:p>
          <a:p>
            <a:pPr lvl="0"/>
            <a:r>
              <a:rPr lang="ru-RU" sz="2400" dirty="0" smtClean="0"/>
              <a:t>2) Загрузить </a:t>
            </a:r>
            <a:r>
              <a:rPr lang="ru-RU" sz="2400" dirty="0"/>
              <a:t>«Анализ удовлетворенности ППС условиями труда» </a:t>
            </a:r>
            <a:endParaRPr lang="ru-RU" sz="2400" dirty="0" smtClean="0"/>
          </a:p>
          <a:p>
            <a:pPr lvl="0"/>
            <a:r>
              <a:rPr lang="ru-RU" sz="2400" dirty="0" smtClean="0"/>
              <a:t>в </a:t>
            </a:r>
            <a:r>
              <a:rPr lang="ru-RU" sz="2400" dirty="0"/>
              <a:t>Реестр Положений университета в облачном хранилище, </a:t>
            </a:r>
            <a:endParaRPr lang="ru-RU" sz="2400" dirty="0" smtClean="0"/>
          </a:p>
          <a:p>
            <a:pPr lvl="0"/>
            <a:r>
              <a:rPr lang="ru-RU" sz="2400" dirty="0" smtClean="0"/>
              <a:t>а </a:t>
            </a:r>
            <a:r>
              <a:rPr lang="ru-RU" sz="2400" dirty="0"/>
              <a:t>также на сайте университета.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623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07083"/>
              </p:ext>
            </p:extLst>
          </p:nvPr>
        </p:nvGraphicFramePr>
        <p:xfrm>
          <a:off x="4922846" y="158115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64476" y="562034"/>
            <a:ext cx="58506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взаимоотношениями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администрацией вуза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на 2,08%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4000000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945978"/>
              </p:ext>
            </p:extLst>
          </p:nvPr>
        </p:nvGraphicFramePr>
        <p:xfrm>
          <a:off x="7379380" y="3000376"/>
          <a:ext cx="4107770" cy="3114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64824"/>
              </p:ext>
            </p:extLst>
          </p:nvPr>
        </p:nvGraphicFramePr>
        <p:xfrm>
          <a:off x="2867024" y="2971799"/>
          <a:ext cx="3952875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5165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3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5000000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008742"/>
              </p:ext>
            </p:extLst>
          </p:nvPr>
        </p:nvGraphicFramePr>
        <p:xfrm>
          <a:off x="3333750" y="361950"/>
          <a:ext cx="4114800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B5670447-9D8B-B615-2E70-09F07857DF42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527285"/>
              </p:ext>
            </p:extLst>
          </p:nvPr>
        </p:nvGraphicFramePr>
        <p:xfrm>
          <a:off x="7772400" y="328612"/>
          <a:ext cx="4114800" cy="3100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7BCEDAAC-2203-BFD4-80AA-950CEE212205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B5670447-9D8B-B615-2E70-09F07857DF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365770"/>
              </p:ext>
            </p:extLst>
          </p:nvPr>
        </p:nvGraphicFramePr>
        <p:xfrm>
          <a:off x="3514725" y="3552825"/>
          <a:ext cx="65532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3416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20426" y="562034"/>
            <a:ext cx="59387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социальной и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рабочей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средой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вузе 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4,16%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78678"/>
              </p:ext>
            </p:extLst>
          </p:nvPr>
        </p:nvGraphicFramePr>
        <p:xfrm>
          <a:off x="4922846" y="1685925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E36CC6D4-52D0-764B-34BF-E41AE034261D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7BCEDAAC-2203-BFD4-80AA-950CEE212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824900"/>
              </p:ext>
            </p:extLst>
          </p:nvPr>
        </p:nvGraphicFramePr>
        <p:xfrm>
          <a:off x="2514601" y="3095624"/>
          <a:ext cx="4581524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49650C2-AB05-F3EE-C24E-DFB8736E81A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E36CC6D4-52D0-764B-34BF-E41AE0342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807949"/>
              </p:ext>
            </p:extLst>
          </p:nvPr>
        </p:nvGraphicFramePr>
        <p:xfrm>
          <a:off x="7400925" y="3076575"/>
          <a:ext cx="459105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4343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9D3D4936-97D3-77DE-79B8-21B5BD319AD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49650C2-AB05-F3EE-C24E-DFB8736E8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25350"/>
              </p:ext>
            </p:extLst>
          </p:nvPr>
        </p:nvGraphicFramePr>
        <p:xfrm>
          <a:off x="2667000" y="228600"/>
          <a:ext cx="4514849" cy="3295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43027BA-F464-8F9E-E3A2-B5CF19C486B2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9D3D4936-97D3-77DE-79B8-21B5BD31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183360"/>
              </p:ext>
            </p:extLst>
          </p:nvPr>
        </p:nvGraphicFramePr>
        <p:xfrm>
          <a:off x="7648575" y="219074"/>
          <a:ext cx="4084002" cy="345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CA1A3A4-208E-2600-D4E1-414C4D0DB3D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243027BA-F464-8F9E-E3A2-B5CF19C48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846035"/>
              </p:ext>
            </p:extLst>
          </p:nvPr>
        </p:nvGraphicFramePr>
        <p:xfrm>
          <a:off x="2419350" y="3629025"/>
          <a:ext cx="5133975" cy="3038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8473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6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75013" y="362009"/>
            <a:ext cx="94295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возможностью проявления индивидуальных </a:t>
            </a:r>
            <a:endParaRPr lang="ru-RU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способностей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повышения квалификации в вузе 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6,52%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1FAA3B0-18EF-F881-DE3E-4D67FEAF7B7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220833"/>
              </p:ext>
            </p:extLst>
          </p:nvPr>
        </p:nvGraphicFramePr>
        <p:xfrm>
          <a:off x="2057082" y="1223783"/>
          <a:ext cx="4038918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5B6C012-0513-74DF-3708-F5973A9EBC38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21FAA3B0-18EF-F881-DE3E-4D67FEAF7B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231801"/>
              </p:ext>
            </p:extLst>
          </p:nvPr>
        </p:nvGraphicFramePr>
        <p:xfrm>
          <a:off x="6391275" y="1223784"/>
          <a:ext cx="5393081" cy="2691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25EF0EE-484F-CA54-F94B-BD0A7E52FC27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A086B949-BF5A-0D91-75C4-DA07992EFE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37930"/>
              </p:ext>
            </p:extLst>
          </p:nvPr>
        </p:nvGraphicFramePr>
        <p:xfrm>
          <a:off x="6361122" y="4143376"/>
          <a:ext cx="5440353" cy="262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916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7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25EF0EE-484F-CA54-F94B-BD0A7E52FC27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A086B949-BF5A-0D91-75C4-DA07992EFE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298931"/>
              </p:ext>
            </p:extLst>
          </p:nvPr>
        </p:nvGraphicFramePr>
        <p:xfrm>
          <a:off x="7219951" y="361950"/>
          <a:ext cx="4526914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086B949-BF5A-0D91-75C4-DA07992EFE1F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31A45A2B-C5F9-B958-E10A-CB2F6F8CC7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842976"/>
              </p:ext>
            </p:extLst>
          </p:nvPr>
        </p:nvGraphicFramePr>
        <p:xfrm>
          <a:off x="2743199" y="371475"/>
          <a:ext cx="4019551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48316BC-A1DF-CAA9-F8A8-F189CD34D3A5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D0460497-8006-5D3B-818E-9D011D5C4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666904"/>
              </p:ext>
            </p:extLst>
          </p:nvPr>
        </p:nvGraphicFramePr>
        <p:xfrm>
          <a:off x="3314701" y="3924300"/>
          <a:ext cx="7605712" cy="2657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03669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8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59808"/>
              </p:ext>
            </p:extLst>
          </p:nvPr>
        </p:nvGraphicFramePr>
        <p:xfrm>
          <a:off x="4922845" y="137160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14733" y="400109"/>
            <a:ext cx="79501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поощрения и признания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достижений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преподавателей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вузе 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6,52%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E3C8CB6-F8FE-5829-AF70-4C6441D3B55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425EF0EE-484F-CA54-F94B-BD0A7E52FC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936085"/>
              </p:ext>
            </p:extLst>
          </p:nvPr>
        </p:nvGraphicFramePr>
        <p:xfrm>
          <a:off x="2379670" y="2852737"/>
          <a:ext cx="4810125" cy="361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691379-A012-2FB9-AB56-932B560CE5F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682276"/>
              </p:ext>
            </p:extLst>
          </p:nvPr>
        </p:nvGraphicFramePr>
        <p:xfrm>
          <a:off x="7572375" y="2838449"/>
          <a:ext cx="4286250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0924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9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3255B42-E472-D771-ED6E-865E2AA87B1A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5D691379-A012-2FB9-AB56-932B560CE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194006"/>
              </p:ext>
            </p:extLst>
          </p:nvPr>
        </p:nvGraphicFramePr>
        <p:xfrm>
          <a:off x="2428876" y="1152525"/>
          <a:ext cx="4229100" cy="4514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B6DD437-C1C7-A05E-F4A7-9A9E855BB1A0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3255B42-E472-D771-ED6E-865E2AA87B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229202"/>
              </p:ext>
            </p:extLst>
          </p:nvPr>
        </p:nvGraphicFramePr>
        <p:xfrm>
          <a:off x="7143750" y="1162051"/>
          <a:ext cx="46672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9107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71515</TotalTime>
  <Words>749</Words>
  <Application>Microsoft Office PowerPoint</Application>
  <PresentationFormat>Произвольный</PresentationFormat>
  <Paragraphs>202</Paragraphs>
  <Slides>15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Шымкент</dc:creator>
  <cp:lastModifiedBy>Наталья Ким</cp:lastModifiedBy>
  <cp:revision>691</cp:revision>
  <cp:lastPrinted>2019-06-18T09:30:00Z</cp:lastPrinted>
  <dcterms:created xsi:type="dcterms:W3CDTF">2017-11-29T03:55:28Z</dcterms:created>
  <dcterms:modified xsi:type="dcterms:W3CDTF">2025-04-23T12:35:53Z</dcterms:modified>
</cp:coreProperties>
</file>